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97" r:id="rId4"/>
    <p:sldId id="259" r:id="rId5"/>
    <p:sldId id="299" r:id="rId6"/>
    <p:sldId id="313" r:id="rId7"/>
    <p:sldId id="316" r:id="rId8"/>
    <p:sldId id="315" r:id="rId9"/>
    <p:sldId id="304" r:id="rId10"/>
    <p:sldId id="317" r:id="rId11"/>
    <p:sldId id="318" r:id="rId12"/>
    <p:sldId id="287" r:id="rId13"/>
  </p:sldIdLst>
  <p:sldSz cx="9144000" cy="6858000" type="screen4x3"/>
  <p:notesSz cx="6858000" cy="9144000"/>
  <p:custDataLst>
    <p:tags r:id="rId1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98B1F6-1F2C-48F1-95AA-6A5DE6912B10}">
  <a:tblStyle styleId="{6198B1F6-1F2C-48F1-95AA-6A5DE6912B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6"/>
    <p:restoredTop sz="95853"/>
  </p:normalViewPr>
  <p:slideViewPr>
    <p:cSldViewPr snapToGrid="0">
      <p:cViewPr>
        <p:scale>
          <a:sx n="106" d="100"/>
          <a:sy n="106" d="100"/>
        </p:scale>
        <p:origin x="2024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2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4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93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71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幻灯片">
  <p:cSld name="5_标题幻灯片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标题幻灯片">
  <p:cSld name="6_标题幻灯片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0" y="-24"/>
            <a:ext cx="9144000" cy="214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/>
          <p:nvPr/>
        </p:nvSpPr>
        <p:spPr>
          <a:xfrm>
            <a:off x="0" y="6570109"/>
            <a:ext cx="9144000" cy="72000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bg>
      <p:bgPr>
        <a:solidFill>
          <a:srgbClr val="11111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Nomao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21937" y="1196752"/>
            <a:ext cx="6147305" cy="81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 smtClean="0">
                <a:solidFill>
                  <a:schemeClr val="dk1"/>
                </a:solidFill>
              </a:rPr>
              <a:t>NOMAO Challenge</a:t>
            </a:r>
            <a:endParaRPr sz="4800" b="1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52" name="Google Shape;52;p11"/>
          <p:cNvSpPr txBox="1"/>
          <p:nvPr/>
        </p:nvSpPr>
        <p:spPr>
          <a:xfrm>
            <a:off x="179512" y="980728"/>
            <a:ext cx="3571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┌</a:t>
            </a: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839206" y="4707253"/>
            <a:ext cx="2000247" cy="95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Lingdi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Huang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 rot="10800000">
            <a:off x="6031237" y="1628800"/>
            <a:ext cx="3571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┌</a:t>
            </a: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1;p11"/>
          <p:cNvSpPr/>
          <p:nvPr/>
        </p:nvSpPr>
        <p:spPr>
          <a:xfrm>
            <a:off x="1982030" y="2441322"/>
            <a:ext cx="6488201" cy="81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 smtClean="0">
                <a:solidFill>
                  <a:schemeClr val="dk1"/>
                </a:solidFill>
              </a:rPr>
              <a:t>- What data refer to the same place?</a:t>
            </a:r>
            <a:endParaRPr sz="2800" b="1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2050" name="Picture 2" descr="mage result for place 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93" y="2990902"/>
            <a:ext cx="3591655" cy="35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0064" y="1125960"/>
            <a:ext cx="53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Coefficients Comparison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84;p14"/>
          <p:cNvSpPr txBox="1">
            <a:spLocks/>
          </p:cNvSpPr>
          <p:nvPr/>
        </p:nvSpPr>
        <p:spPr>
          <a:xfrm>
            <a:off x="401333" y="421693"/>
            <a:ext cx="4863920" cy="4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smtClean="0"/>
              <a:t>Feature  Importance &amp; Conclusion </a:t>
            </a:r>
            <a:endParaRPr lang="en-US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2" y="2050123"/>
            <a:ext cx="4287763" cy="32693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20" y="1980485"/>
            <a:ext cx="4379094" cy="33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5046" y="1125960"/>
            <a:ext cx="536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Feature Importance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84;p14"/>
          <p:cNvSpPr txBox="1">
            <a:spLocks/>
          </p:cNvSpPr>
          <p:nvPr/>
        </p:nvSpPr>
        <p:spPr>
          <a:xfrm>
            <a:off x="401333" y="421693"/>
            <a:ext cx="4863920" cy="48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smtClean="0"/>
              <a:t>Feature  Importance &amp; Conclusion </a:t>
            </a: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34" y="1804201"/>
            <a:ext cx="5319130" cy="42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42"/>
          <p:cNvCxnSpPr/>
          <p:nvPr/>
        </p:nvCxnSpPr>
        <p:spPr>
          <a:xfrm>
            <a:off x="0" y="2857496"/>
            <a:ext cx="9144000" cy="1588"/>
          </a:xfrm>
          <a:prstGeom prst="straightConnector1">
            <a:avLst/>
          </a:prstGeom>
          <a:noFill/>
          <a:ln w="28575" cap="flat" cmpd="sng">
            <a:solidFill>
              <a:srgbClr val="FFCA0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42"/>
          <p:cNvSpPr txBox="1"/>
          <p:nvPr/>
        </p:nvSpPr>
        <p:spPr>
          <a:xfrm>
            <a:off x="2696753" y="2643182"/>
            <a:ext cx="3750495" cy="492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0" tIns="45700" rIns="360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endParaRPr dirty="0"/>
          </a:p>
        </p:txBody>
      </p:sp>
      <p:sp>
        <p:nvSpPr>
          <p:cNvPr id="432" name="Google Shape;432;p42"/>
          <p:cNvSpPr txBox="1"/>
          <p:nvPr/>
        </p:nvSpPr>
        <p:spPr>
          <a:xfrm>
            <a:off x="2696753" y="6576263"/>
            <a:ext cx="3750495" cy="27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0" tIns="45700" rIns="360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/>
              <a:t>Overview of Presentation</a:t>
            </a:r>
            <a:endParaRPr u="sng" dirty="0"/>
          </a:p>
        </p:txBody>
      </p:sp>
      <p:grpSp>
        <p:nvGrpSpPr>
          <p:cNvPr id="60" name="Google Shape;60;p12"/>
          <p:cNvGrpSpPr/>
          <p:nvPr/>
        </p:nvGrpSpPr>
        <p:grpSpPr>
          <a:xfrm>
            <a:off x="4819005" y="2132856"/>
            <a:ext cx="4249836" cy="1924133"/>
            <a:chOff x="4298343" y="1360021"/>
            <a:chExt cx="4139952" cy="1915227"/>
          </a:xfrm>
        </p:grpSpPr>
        <p:sp>
          <p:nvSpPr>
            <p:cNvPr id="61" name="Google Shape;61;p12"/>
            <p:cNvSpPr/>
            <p:nvPr/>
          </p:nvSpPr>
          <p:spPr>
            <a:xfrm>
              <a:off x="5666217" y="1360021"/>
              <a:ext cx="1214447" cy="5000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4298343" y="2775182"/>
              <a:ext cx="4139952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Model Selection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12"/>
          <p:cNvGrpSpPr/>
          <p:nvPr/>
        </p:nvGrpSpPr>
        <p:grpSpPr>
          <a:xfrm>
            <a:off x="2556122" y="4266631"/>
            <a:ext cx="6587878" cy="530521"/>
            <a:chOff x="1943546" y="3469983"/>
            <a:chExt cx="6587878" cy="530521"/>
          </a:xfrm>
        </p:grpSpPr>
        <p:sp>
          <p:nvSpPr>
            <p:cNvPr id="64" name="Google Shape;64;p12"/>
            <p:cNvSpPr/>
            <p:nvPr/>
          </p:nvSpPr>
          <p:spPr>
            <a:xfrm>
              <a:off x="1943546" y="3469983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3214678" y="3500438"/>
              <a:ext cx="531674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2"/>
          <p:cNvGrpSpPr/>
          <p:nvPr/>
        </p:nvGrpSpPr>
        <p:grpSpPr>
          <a:xfrm>
            <a:off x="5040560" y="2820700"/>
            <a:ext cx="4103440" cy="500066"/>
            <a:chOff x="4572000" y="2071678"/>
            <a:chExt cx="4103440" cy="500066"/>
          </a:xfrm>
        </p:grpSpPr>
        <p:sp>
          <p:nvSpPr>
            <p:cNvPr id="67" name="Google Shape;67;p12"/>
            <p:cNvSpPr/>
            <p:nvPr/>
          </p:nvSpPr>
          <p:spPr>
            <a:xfrm>
              <a:off x="4572000" y="2071678"/>
              <a:ext cx="1214446" cy="500066"/>
            </a:xfrm>
            <a:prstGeom prst="rect">
              <a:avLst/>
            </a:prstGeom>
            <a:solidFill>
              <a:srgbClr val="FFCA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5857884" y="2071678"/>
              <a:ext cx="2817556" cy="5000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Data Description</a:t>
              </a:r>
              <a:endParaRPr lang="en-US" sz="1600" b="1" dirty="0">
                <a:solidFill>
                  <a:schemeClr val="dk1"/>
                </a:solidFill>
              </a:endParaRPr>
            </a:p>
          </p:txBody>
        </p:sp>
      </p:grpSp>
      <p:sp>
        <p:nvSpPr>
          <p:cNvPr id="69" name="Google Shape;69;p12"/>
          <p:cNvSpPr/>
          <p:nvPr/>
        </p:nvSpPr>
        <p:spPr>
          <a:xfrm>
            <a:off x="3563888" y="3556923"/>
            <a:ext cx="1214446" cy="500066"/>
          </a:xfrm>
          <a:prstGeom prst="rect">
            <a:avLst/>
          </a:prstGeom>
          <a:solidFill>
            <a:srgbClr val="FFCA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7596336" y="2134358"/>
            <a:ext cx="1547664" cy="5000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2851" y="4373388"/>
            <a:ext cx="35365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schemeClr val="dk1"/>
                </a:solidFill>
              </a:rPr>
              <a:t>Feature importance &amp; Conclusion</a:t>
            </a:r>
            <a:endParaRPr lang="en-US"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Introduction</a:t>
            </a:r>
            <a:endParaRPr u="sng" dirty="0"/>
          </a:p>
        </p:txBody>
      </p:sp>
      <p:grpSp>
        <p:nvGrpSpPr>
          <p:cNvPr id="76" name="Google Shape;76;p13"/>
          <p:cNvGrpSpPr/>
          <p:nvPr/>
        </p:nvGrpSpPr>
        <p:grpSpPr>
          <a:xfrm>
            <a:off x="1636294" y="3677840"/>
            <a:ext cx="5868413" cy="2843276"/>
            <a:chOff x="2227571" y="3466964"/>
            <a:chExt cx="5143520" cy="2788151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3296166" y="3466964"/>
              <a:ext cx="2357454" cy="2646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00">
                  <a:solidFill>
                    <a:srgbClr val="FFCA06"/>
                  </a:solidFill>
                  <a:latin typeface="MS PGothic"/>
                  <a:ea typeface="MS PGothic"/>
                  <a:cs typeface="MS PGothic"/>
                  <a:sym typeface="MS PGothic"/>
                </a:rPr>
                <a:t>“</a:t>
              </a:r>
              <a:endParaRPr sz="16600">
                <a:solidFill>
                  <a:srgbClr val="FFCA06"/>
                </a:solidFill>
                <a:latin typeface="MS PGothic"/>
                <a:ea typeface="MS PGothic"/>
                <a:cs typeface="MS PGothic"/>
                <a:sym typeface="MS PGothic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227571" y="4187882"/>
              <a:ext cx="5143520" cy="2067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</a:rPr>
                <a:t>As a place search engine, </a:t>
              </a:r>
              <a:r>
                <a:rPr lang="en-US" sz="1600" b="1" dirty="0" err="1" smtClean="0">
                  <a:solidFill>
                    <a:schemeClr val="dk1"/>
                  </a:solidFill>
                </a:rPr>
                <a:t>Nomao</a:t>
              </a:r>
              <a:r>
                <a:rPr lang="en-US" sz="1600" b="1" dirty="0" smtClean="0">
                  <a:solidFill>
                    <a:schemeClr val="dk1"/>
                  </a:solidFill>
                </a:rPr>
                <a:t>  wants to detect what data refers to the same place. To automate this duplicated process, a model is built.</a:t>
              </a:r>
              <a:endParaRPr sz="1600" dirty="0">
                <a:solidFill>
                  <a:schemeClr val="dk1"/>
                </a:solidFill>
                <a:sym typeface="Arial"/>
              </a:endParaRPr>
            </a:p>
          </p:txBody>
        </p:sp>
      </p:grpSp>
      <p:pic>
        <p:nvPicPr>
          <p:cNvPr id="1026" name="Picture 2" descr="mage result for place search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96" y="752838"/>
            <a:ext cx="3750487" cy="337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Data Description</a:t>
            </a:r>
            <a:endParaRPr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928670"/>
            <a:ext cx="78251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</a:rPr>
              <a:t>Data Sources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: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 </a:t>
            </a:r>
            <a:r>
              <a:rPr lang="en-US" sz="1600" dirty="0" smtClean="0"/>
              <a:t>https://</a:t>
            </a:r>
            <a:r>
              <a:rPr lang="en-US" sz="1600" dirty="0" err="1" smtClean="0"/>
              <a:t>archive.ics.uci.edu</a:t>
            </a:r>
            <a:r>
              <a:rPr lang="en-US" sz="1600" dirty="0" smtClean="0"/>
              <a:t>/ml/datasets/</a:t>
            </a:r>
            <a:r>
              <a:rPr lang="en-US" sz="1600" dirty="0" err="1" smtClean="0"/>
              <a:t>Nomao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b="1" dirty="0" smtClean="0"/>
              <a:t>Number of Attributes</a:t>
            </a:r>
            <a:r>
              <a:rPr lang="en-US" sz="1600" dirty="0" smtClean="0"/>
              <a:t>:118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Number of observations</a:t>
            </a:r>
            <a:r>
              <a:rPr lang="en-US" sz="1600" dirty="0" smtClean="0"/>
              <a:t>: 34465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Raw data: Names of places,  address, GPS, website, phone, fax, </a:t>
            </a:r>
            <a:r>
              <a:rPr lang="en-US" sz="1600" dirty="0" err="1" smtClean="0"/>
              <a:t>etc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8" y="3444048"/>
            <a:ext cx="3983765" cy="182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627" y="3326518"/>
            <a:ext cx="3429000" cy="19050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6200000">
            <a:off x="4479935" y="3791739"/>
            <a:ext cx="577515" cy="974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61375" y="5452985"/>
            <a:ext cx="181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Material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5721" y="5409830"/>
            <a:ext cx="181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Final data format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Model Selection</a:t>
            </a:r>
            <a:endParaRPr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9" y="1609341"/>
            <a:ext cx="5477827" cy="4246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0996" y="974555"/>
            <a:ext cx="546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Tx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Error Rate (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b="1" baseline="-25000" dirty="0" err="1" smtClean="0">
                <a:solidFill>
                  <a:schemeClr val="tx1">
                    <a:lumMod val="50000"/>
                  </a:schemeClr>
                </a:solidFill>
              </a:rPr>
              <a:t>learn</a:t>
            </a:r>
            <a:r>
              <a:rPr lang="en-US" sz="2400" b="1" baseline="-25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= 0.5n)</a:t>
            </a:r>
            <a:endParaRPr lang="en-US" sz="2400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34" y="1805552"/>
            <a:ext cx="3692966" cy="27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0995" y="1058779"/>
            <a:ext cx="585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Tx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Error Rate (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b="1" baseline="-25000" dirty="0" err="1" smtClean="0">
                <a:solidFill>
                  <a:schemeClr val="tx1">
                    <a:lumMod val="50000"/>
                  </a:schemeClr>
                </a:solidFill>
              </a:rPr>
              <a:t>learn</a:t>
            </a:r>
            <a:r>
              <a:rPr lang="en-US" sz="2400" b="1" baseline="-25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= 0.9n)</a:t>
            </a:r>
            <a:endParaRPr lang="en-US" sz="2400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Model Selection</a:t>
            </a:r>
            <a:endParaRPr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" y="1672386"/>
            <a:ext cx="5602564" cy="4343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09" y="1894658"/>
            <a:ext cx="3522591" cy="259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0995" y="1058779"/>
            <a:ext cx="585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Tx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10-Fold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CV Curves (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b="1" baseline="-25000" dirty="0" err="1">
                <a:solidFill>
                  <a:schemeClr val="tx1">
                    <a:lumMod val="50000"/>
                  </a:schemeClr>
                </a:solidFill>
              </a:rPr>
              <a:t>learn</a:t>
            </a:r>
            <a:r>
              <a:rPr lang="en-US" sz="2400" b="1" baseline="-25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0.5n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2400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Model Selection</a:t>
            </a:r>
            <a:endParaRPr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108" y="2019885"/>
            <a:ext cx="4126019" cy="3249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8" y="1720514"/>
            <a:ext cx="4860760" cy="3923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565" y="5799221"/>
            <a:ext cx="2454442" cy="74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Hyper Parameter (min)</a:t>
            </a:r>
          </a:p>
          <a:p>
            <a:r>
              <a:rPr lang="en-US" dirty="0" smtClean="0"/>
              <a:t>Lasso: </a:t>
            </a:r>
            <a:r>
              <a:rPr lang="is-IS" dirty="0"/>
              <a:t>2.198272e-05</a:t>
            </a:r>
            <a:endParaRPr lang="en-US" dirty="0" smtClean="0"/>
          </a:p>
          <a:p>
            <a:r>
              <a:rPr lang="en-US" dirty="0" smtClean="0"/>
              <a:t>Ridge: </a:t>
            </a:r>
            <a:r>
              <a:rPr lang="hr-HR" dirty="0"/>
              <a:t>0.0001528139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245885" y="5799221"/>
            <a:ext cx="2454442" cy="74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Hyper Parameter (1se)</a:t>
            </a:r>
          </a:p>
          <a:p>
            <a:r>
              <a:rPr lang="en-US" dirty="0" smtClean="0"/>
              <a:t>Lasso: </a:t>
            </a:r>
            <a:r>
              <a:rPr lang="cs-CZ" dirty="0"/>
              <a:t>0.000761111</a:t>
            </a:r>
            <a:endParaRPr lang="en-US" dirty="0" smtClean="0"/>
          </a:p>
          <a:p>
            <a:r>
              <a:rPr lang="en-US" dirty="0" smtClean="0"/>
              <a:t>Ridge: </a:t>
            </a:r>
            <a:r>
              <a:rPr lang="is-IS" dirty="0"/>
              <a:t>0.0005973713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50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0995" y="1058779"/>
            <a:ext cx="585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Tx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10-Fold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CV Curves (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b="1" baseline="-25000" dirty="0" err="1">
                <a:solidFill>
                  <a:schemeClr val="tx1">
                    <a:lumMod val="50000"/>
                  </a:schemeClr>
                </a:solidFill>
              </a:rPr>
              <a:t>learn</a:t>
            </a:r>
            <a:r>
              <a:rPr lang="en-US" sz="2400" b="1" baseline="-25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= 0.9n)</a:t>
            </a:r>
            <a:endParaRPr lang="en-US" sz="2400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Google Shape;84;p14"/>
          <p:cNvSpPr txBox="1">
            <a:spLocks noGrp="1"/>
          </p:cNvSpPr>
          <p:nvPr>
            <p:ph type="title"/>
          </p:nvPr>
        </p:nvSpPr>
        <p:spPr>
          <a:xfrm>
            <a:off x="457200" y="285728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u="sng" dirty="0" smtClean="0"/>
              <a:t>Model Selection</a:t>
            </a:r>
            <a:endParaRPr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32" y="1888958"/>
            <a:ext cx="4114800" cy="3241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8" y="1634867"/>
            <a:ext cx="4932954" cy="3981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565" y="5799221"/>
            <a:ext cx="2454442" cy="74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Hyper Parameter (min)</a:t>
            </a:r>
          </a:p>
          <a:p>
            <a:r>
              <a:rPr lang="en-US" dirty="0" smtClean="0"/>
              <a:t>Lasso: </a:t>
            </a:r>
            <a:r>
              <a:rPr lang="mr-IN" dirty="0"/>
              <a:t>7.147075e-05</a:t>
            </a:r>
            <a:endParaRPr lang="en-US" dirty="0" smtClean="0"/>
          </a:p>
          <a:p>
            <a:r>
              <a:rPr lang="en-US" dirty="0" smtClean="0"/>
              <a:t>Ridge: </a:t>
            </a:r>
            <a:r>
              <a:rPr lang="mr-IN" dirty="0"/>
              <a:t>1e-05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245885" y="5799221"/>
            <a:ext cx="2454442" cy="74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Hyper Parameter (1se)</a:t>
            </a:r>
          </a:p>
          <a:p>
            <a:r>
              <a:rPr lang="en-US" dirty="0" smtClean="0"/>
              <a:t>Lasso: </a:t>
            </a:r>
            <a:r>
              <a:rPr lang="nb-NO" dirty="0"/>
              <a:t>0.0003446919</a:t>
            </a:r>
            <a:endParaRPr lang="en-US" dirty="0" smtClean="0"/>
          </a:p>
          <a:p>
            <a:r>
              <a:rPr lang="en-US" dirty="0" smtClean="0"/>
              <a:t>Ridge: </a:t>
            </a:r>
            <a:r>
              <a:rPr lang="nb-NO" dirty="0"/>
              <a:t>0.0001525115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70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18806"/>
              </p:ext>
            </p:extLst>
          </p:nvPr>
        </p:nvGraphicFramePr>
        <p:xfrm>
          <a:off x="1058446" y="1897105"/>
          <a:ext cx="7020676" cy="16990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98638"/>
                <a:gridCol w="1961147"/>
                <a:gridCol w="1431758"/>
                <a:gridCol w="1829133"/>
              </a:tblGrid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Cross</a:t>
                      </a:r>
                      <a:r>
                        <a:rPr lang="en-US" sz="1400" u="none" strike="noStrike" baseline="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Validate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Fit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Test Error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Lasso Logistic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26.532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2.624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0.059408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Ridge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Logistic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16.641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0.056328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1125.808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3.067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0.057168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Random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Forest Tree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11.069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0.053592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60995" y="1058779"/>
            <a:ext cx="585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</a:rPr>
              <a:t>CV &amp; Fit Time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Google Shape;84;p14"/>
          <p:cNvSpPr txBox="1">
            <a:spLocks/>
          </p:cNvSpPr>
          <p:nvPr/>
        </p:nvSpPr>
        <p:spPr>
          <a:xfrm>
            <a:off x="609600" y="305782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 smtClean="0"/>
              <a:t>Model Selection</a:t>
            </a:r>
            <a:endParaRPr lang="en-US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782054" y="2184188"/>
            <a:ext cx="7579896" cy="741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57818"/>
              </p:ext>
            </p:extLst>
          </p:nvPr>
        </p:nvGraphicFramePr>
        <p:xfrm>
          <a:off x="1090526" y="4552088"/>
          <a:ext cx="7099299" cy="16990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7261"/>
                <a:gridCol w="1961147"/>
                <a:gridCol w="1431758"/>
                <a:gridCol w="1829133"/>
              </a:tblGrid>
              <a:tr h="236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Cross</a:t>
                      </a:r>
                      <a:r>
                        <a:rPr lang="en-US" sz="1400" u="none" strike="noStrike" baseline="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Validate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Fit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Test</a:t>
                      </a:r>
                      <a:r>
                        <a:rPr lang="en-US" sz="1400" u="none" strike="noStrike" baseline="0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Error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Lasso Logistic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43.297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4.482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0.054600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Ridge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Logistic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25.984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7.084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0.057040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SVM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4212.567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13.389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0.051560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Random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Forest Tree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21.413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0.045920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50228" y="4860758"/>
            <a:ext cx="7511722" cy="7127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82054" y="1388091"/>
            <a:ext cx="1371599" cy="4667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N_learn</a:t>
            </a:r>
            <a:r>
              <a:rPr lang="en-US" b="1" dirty="0" smtClean="0"/>
              <a:t>=0.5n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82054" y="3898955"/>
            <a:ext cx="1371599" cy="46678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N_learn</a:t>
            </a:r>
            <a:r>
              <a:rPr lang="en-US" b="1" dirty="0" smtClean="0"/>
              <a:t>=0.9n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23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3.2.24"/>
  <p:tag name="PPTVERSION" val="16"/>
  <p:tag name="TPOS" val="2"/>
</p:tagLst>
</file>

<file path=ppt/theme/theme1.xml><?xml version="1.0" encoding="utf-8"?>
<a:theme xmlns:a="http://schemas.openxmlformats.org/drawingml/2006/main" name="4：3">
  <a:themeElements>
    <a:clrScheme name="全彩">
      <a:dk1>
        <a:srgbClr val="364243"/>
      </a:dk1>
      <a:lt1>
        <a:srgbClr val="FFFFFF"/>
      </a:lt1>
      <a:dk2>
        <a:srgbClr val="004B20"/>
      </a:dk2>
      <a:lt2>
        <a:srgbClr val="C3442F"/>
      </a:lt2>
      <a:accent1>
        <a:srgbClr val="ECE502"/>
      </a:accent1>
      <a:accent2>
        <a:srgbClr val="DB4528"/>
      </a:accent2>
      <a:accent3>
        <a:srgbClr val="F09191"/>
      </a:accent3>
      <a:accent4>
        <a:srgbClr val="007750"/>
      </a:accent4>
      <a:accent5>
        <a:srgbClr val="9EBC2B"/>
      </a:accent5>
      <a:accent6>
        <a:srgbClr val="007750"/>
      </a:accent6>
      <a:hlink>
        <a:srgbClr val="FFFFFF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5211</TotalTime>
  <Words>266</Words>
  <Application>Microsoft Macintosh PowerPoint</Application>
  <PresentationFormat>On-screen Show (4:3)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MS PGothic</vt:lpstr>
      <vt:lpstr>Arial</vt:lpstr>
      <vt:lpstr>4：3</vt:lpstr>
      <vt:lpstr>PowerPoint Presentation</vt:lpstr>
      <vt:lpstr>Overview of Presentation</vt:lpstr>
      <vt:lpstr>Introduction</vt:lpstr>
      <vt:lpstr>Data Description</vt:lpstr>
      <vt:lpstr>Model Selection</vt:lpstr>
      <vt:lpstr>Model Selection</vt:lpstr>
      <vt:lpstr>Model Selection</vt:lpstr>
      <vt:lpstr>Model Selection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B18654</cp:lastModifiedBy>
  <cp:revision>161</cp:revision>
  <dcterms:modified xsi:type="dcterms:W3CDTF">2019-12-10T23:27:20Z</dcterms:modified>
</cp:coreProperties>
</file>